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8" r:id="rId10"/>
    <p:sldId id="277" r:id="rId11"/>
    <p:sldId id="283" r:id="rId12"/>
    <p:sldId id="285" r:id="rId13"/>
    <p:sldId id="265" r:id="rId14"/>
    <p:sldId id="267" r:id="rId15"/>
    <p:sldId id="266" r:id="rId16"/>
    <p:sldId id="264" r:id="rId17"/>
    <p:sldId id="270" r:id="rId18"/>
    <p:sldId id="269" r:id="rId19"/>
    <p:sldId id="272" r:id="rId20"/>
    <p:sldId id="273" r:id="rId21"/>
    <p:sldId id="274" r:id="rId22"/>
    <p:sldId id="276" r:id="rId23"/>
    <p:sldId id="279" r:id="rId24"/>
    <p:sldId id="275" r:id="rId25"/>
    <p:sldId id="278" r:id="rId26"/>
    <p:sldId id="280" r:id="rId27"/>
    <p:sldId id="281" r:id="rId28"/>
    <p:sldId id="287" r:id="rId29"/>
    <p:sldId id="282" r:id="rId30"/>
    <p:sldId id="286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3"/>
            <p14:sldId id="259"/>
            <p14:sldId id="260"/>
            <p14:sldId id="261"/>
            <p14:sldId id="262"/>
            <p14:sldId id="268"/>
            <p14:sldId id="277"/>
            <p14:sldId id="283"/>
            <p14:sldId id="285"/>
            <p14:sldId id="265"/>
            <p14:sldId id="267"/>
            <p14:sldId id="266"/>
            <p14:sldId id="264"/>
            <p14:sldId id="270"/>
            <p14:sldId id="269"/>
            <p14:sldId id="272"/>
            <p14:sldId id="273"/>
            <p14:sldId id="274"/>
            <p14:sldId id="276"/>
            <p14:sldId id="279"/>
            <p14:sldId id="275"/>
            <p14:sldId id="278"/>
            <p14:sldId id="280"/>
            <p14:sldId id="281"/>
            <p14:sldId id="287"/>
            <p14:sldId id="282"/>
            <p14:sldId id="286"/>
            <p14:sldId id="292"/>
            <p14:sldId id="293"/>
            <p14:sldId id="294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76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07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2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766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7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65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53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04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96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6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23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709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045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127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829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798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096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514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8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461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58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90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38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78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prawo.sejm.gov.pl/isap.nsf/DocDetails.xsp?id=WDU2016000159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awo.sejm.gov.pl/isap.nsf/DocDetails.xsp?id=WDU20170001643" TargetMode="External"/><Relationship Id="rId5" Type="http://schemas.openxmlformats.org/officeDocument/2006/relationships/hyperlink" Target="http://prawo.sejm.gov.pl/isap.nsf/DocDetails.xsp?id=WDU20130000369" TargetMode="Externa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hyperlink" Target="https://tiny.pl/tq28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tiny.pl/txxxl" TargetMode="External"/><Relationship Id="rId4" Type="http://schemas.openxmlformats.org/officeDocument/2006/relationships/hyperlink" Target="https://tiny.pl/txxxj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r>
              <a:rPr lang="pl-PL" dirty="0"/>
              <a:t>Projekt współfinansowanym przez Unię Europejską </a:t>
            </a:r>
          </a:p>
          <a:p>
            <a:r>
              <a:rPr lang="pl-PL" dirty="0"/>
              <a:t>ze środków Europejskiego Funduszu Społecznego </a:t>
            </a:r>
          </a:p>
          <a:p>
            <a:r>
              <a:rPr lang="pl-PL" dirty="0"/>
              <a:t>w ramach Programu Operacyjnego Wiedza Edukacja Rozwój 2014-2020, </a:t>
            </a:r>
          </a:p>
          <a:p>
            <a:r>
              <a:rPr lang="pl-PL" dirty="0"/>
              <a:t>Działanie 2.10. Wysoka jakość systemu oświaty.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77500" lnSpcReduction="20000"/>
          </a:bodyPr>
          <a:lstStyle/>
          <a:p>
            <a:pPr marL="342900" indent="-342900" algn="ctr">
              <a:buNone/>
            </a:pPr>
            <a:r>
              <a:rPr lang="pl-PL" altLang="pl-PL" b="1" dirty="0"/>
              <a:t>Założenia nowego modelu wspomagania szkół:</a:t>
            </a:r>
          </a:p>
          <a:p>
            <a:pPr marL="342900" indent="-342900" algn="just">
              <a:buNone/>
            </a:pPr>
            <a:endParaRPr lang="pl-PL" altLang="pl-PL" sz="1200" b="1" dirty="0"/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b="1" dirty="0"/>
              <a:t>Wspomaganie jest adresowane do przedszkola, szkoły i placówki, a nie wyłącznie do poszczególnych osób lub grup, takich jak dyrektor czy nauczyciele. </a:t>
            </a:r>
            <a:r>
              <a:rPr lang="pl-PL" altLang="pl-PL" dirty="0"/>
              <a:t>Oznacza to, że poprzez doskonalenie nauczycieli, pomoc psychologiczno-pedagogiczną oraz system informacji pedagogicznej zapewniany przez biblioteki pedagogiczne, oddziałuje się całościowo na przedszkole, szkołę i placówkę jako organizację;</a:t>
            </a:r>
            <a:r>
              <a:rPr lang="pl-PL" altLang="pl-PL" b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b="1" dirty="0"/>
              <a:t>Wspomaganie pomaga szkole w rozwiązywaniu problemów, nie wyręcza jej ani nie narzuca rozwiązań. P</a:t>
            </a:r>
            <a:r>
              <a:rPr lang="pl-PL" altLang="pl-PL" dirty="0"/>
              <a:t>lacówki systemu wspomagania muszą uwzględniać podmiotową, autonomiczną rolę szkoły i ściśle z nią współpracować przy organizowaniu i realizacji działań wspierających.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b="1" dirty="0"/>
              <a:t>Wspomaganie wynika z analizy indywidualnej sytuacji szkoły i odpowiada na jej specyficzne potrzeby.</a:t>
            </a:r>
            <a:r>
              <a:rPr lang="pl-PL" altLang="pl-PL" dirty="0"/>
              <a:t> Punktem wyjścia działań adresowanych do nauczycieli danej szkoły powinna być rzetelna diagnoza potrzeb, angażująca społeczność szkolną, przeprowadzana przez dyrektora  placówki we współpracy z osobą odpowiedzialną za wspomaganie.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275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altLang="pl-PL" b="1" dirty="0"/>
              <a:t>Założenia nowego modelu wspomagania szkół:</a:t>
            </a:r>
          </a:p>
          <a:p>
            <a:pPr algn="ctr">
              <a:buNone/>
            </a:pPr>
            <a:endParaRPr lang="pl-PL" altLang="pl-PL" dirty="0"/>
          </a:p>
          <a:p>
            <a:pPr marL="514350" indent="-514350">
              <a:buFont typeface="+mj-lt"/>
              <a:buAutoNum type="arabicPeriod" startAt="4"/>
            </a:pPr>
            <a:r>
              <a:rPr lang="pl-PL" altLang="pl-PL" b="1" dirty="0" smtClean="0"/>
              <a:t>Wspomaganie </a:t>
            </a:r>
            <a:r>
              <a:rPr lang="pl-PL" altLang="pl-PL" b="1" dirty="0"/>
              <a:t>jest procesem</a:t>
            </a:r>
            <a:r>
              <a:rPr lang="pl-PL" altLang="pl-PL" dirty="0"/>
              <a:t>, czyli odchodzeniem od pojedynczych form pomocy na rzecz długofalowych, obejmujących cały proces wspomagania.</a:t>
            </a:r>
          </a:p>
          <a:p>
            <a:pPr marL="514350" indent="-514350">
              <a:buFont typeface="+mj-lt"/>
              <a:buAutoNum type="arabicPeriod" startAt="4"/>
            </a:pPr>
            <a:endParaRPr lang="pl-PL" altLang="pl-PL" dirty="0"/>
          </a:p>
          <a:p>
            <a:pPr marL="514350" indent="-514350">
              <a:buFont typeface="+mj-lt"/>
              <a:buAutoNum type="arabicPeriod" startAt="4"/>
            </a:pPr>
            <a:r>
              <a:rPr lang="pl-PL" altLang="pl-PL" b="1" dirty="0" smtClean="0"/>
              <a:t>W </a:t>
            </a:r>
            <a:r>
              <a:rPr lang="pl-PL" altLang="pl-PL" b="1" dirty="0"/>
              <a:t>procesie wspomagania powinno się także uwzględniać efekty kształcenia</a:t>
            </a:r>
            <a:r>
              <a:rPr lang="pl-PL" altLang="pl-PL" dirty="0"/>
              <a:t>, w szczególności </a:t>
            </a:r>
            <a:r>
              <a:rPr lang="pl-PL" altLang="pl-PL" u="sng" dirty="0"/>
              <a:t>wyniki ewaluacji zewnętrznej i wewnętrznej szkoły lub placówki oraz wyniki sprawdzianu  i egzaminów zewnętrznych</a:t>
            </a:r>
            <a:r>
              <a:rPr lang="pl-PL" altLang="pl-PL" dirty="0"/>
              <a:t>, </a:t>
            </a:r>
            <a:r>
              <a:rPr lang="pl-PL" altLang="pl-PL" dirty="0" smtClean="0"/>
              <a:t>a </a:t>
            </a:r>
            <a:r>
              <a:rPr lang="pl-PL" altLang="pl-PL" dirty="0"/>
              <a:t>także dostosowywać działania do kierunków polityki oświatowej państwa </a:t>
            </a:r>
            <a:r>
              <a:rPr lang="pl-PL" altLang="pl-PL" dirty="0" smtClean="0"/>
              <a:t>i </a:t>
            </a:r>
            <a:r>
              <a:rPr lang="pl-PL" altLang="pl-PL" dirty="0"/>
              <a:t>wprowadzanych zmian w systemie oświaty.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41484"/>
            <a:ext cx="7327261" cy="151470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967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b="1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295509" y="1124233"/>
            <a:ext cx="61092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 prawne związane z kompleksowym wspomaganiem szkół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95509" y="2136339"/>
            <a:ext cx="83360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Dz. U. 2013 poz. 369 ( w sprawie bibliotek pedagogicznych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Link: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http://prawo.sejm.gov.pl/isap.nsf/DocDetails.xsp?id=WDU20130000369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Dz. U. 2017 poz. 1643 ( w sprawie poradni psychologiczno- pedagogicznych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: http://prawo.sejm.gov.pl/isap.nsf/DocDetails.xsp?id=WDU20170001643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Dz. U. 2016 poz. 1591 ( w sprawie placówek doskonalenia nauczycieli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Link: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http://prawo.sejm.gov.pl/isap.nsf/DocDetails.xsp?id=WDU20160001591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337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37350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Źródła informacji o szkole:</a:t>
            </a:r>
          </a:p>
          <a:p>
            <a:pPr marL="0" indent="0">
              <a:buNone/>
            </a:pPr>
            <a:r>
              <a:rPr lang="pl-PL" dirty="0"/>
              <a:t>• raport z ewaluacji zewnętrznej szkoły; </a:t>
            </a:r>
          </a:p>
          <a:p>
            <a:pPr marL="0" indent="0">
              <a:buNone/>
            </a:pPr>
            <a:r>
              <a:rPr lang="pl-PL" dirty="0"/>
              <a:t>• raport z przeprowadzonej ewaluacji wewnętrznej, w tym zdefiniowane  </a:t>
            </a:r>
          </a:p>
          <a:p>
            <a:pPr marL="0" indent="0">
              <a:buNone/>
            </a:pPr>
            <a:r>
              <a:rPr lang="pl-PL" dirty="0"/>
              <a:t>   przez szkołę wnioski i zalecenia do pracy w kolejnym roku szkolnym; </a:t>
            </a:r>
          </a:p>
          <a:p>
            <a:pPr marL="0" indent="0">
              <a:buNone/>
            </a:pPr>
            <a:r>
              <a:rPr lang="pl-PL" dirty="0"/>
              <a:t>• plan i sprawozdanie z nadzoru pedagogicznego; </a:t>
            </a:r>
          </a:p>
          <a:p>
            <a:pPr marL="0" indent="0">
              <a:buNone/>
            </a:pPr>
            <a:r>
              <a:rPr lang="pl-PL" dirty="0"/>
              <a:t>• plan pracy szkoły; </a:t>
            </a:r>
          </a:p>
          <a:p>
            <a:pPr marL="0" indent="0">
              <a:buNone/>
            </a:pPr>
            <a:r>
              <a:rPr lang="pl-PL" dirty="0"/>
              <a:t>• wyniki egzaminów zewnętrznych.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6134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Sieć współpracy i samokształcenia</a:t>
            </a:r>
            <a:r>
              <a:rPr lang="pl-PL" dirty="0"/>
              <a:t>, to międzyszkolny zespół nauczycieli</a:t>
            </a:r>
          </a:p>
          <a:p>
            <a:pPr marL="0" indent="0">
              <a:buNone/>
            </a:pPr>
            <a:r>
              <a:rPr lang="pl-PL" dirty="0"/>
              <a:t> lub dyrektorów współpracujących ze sobą, w ramach wybranego zagadnienia.</a:t>
            </a:r>
          </a:p>
          <a:p>
            <a:pPr marL="0" indent="0">
              <a:buNone/>
            </a:pPr>
            <a:r>
              <a:rPr lang="pl-PL" dirty="0"/>
              <a:t> Celem funkcjonowania sieci jest wspólne rozwiązywanie problemów,</a:t>
            </a:r>
          </a:p>
          <a:p>
            <a:pPr marL="0" indent="0">
              <a:buNone/>
            </a:pPr>
            <a:r>
              <a:rPr lang="pl-PL" dirty="0"/>
              <a:t> dzielenie się pomysłami, spostrzeżeniami i propozycjami – zarówno za</a:t>
            </a:r>
          </a:p>
          <a:p>
            <a:pPr marL="0" indent="0">
              <a:buNone/>
            </a:pPr>
            <a:r>
              <a:rPr lang="pl-PL" dirty="0"/>
              <a:t> pośrednictwem internetowej platformy traktowanej jako forum wymiany</a:t>
            </a:r>
          </a:p>
          <a:p>
            <a:pPr marL="0" indent="0">
              <a:buNone/>
            </a:pPr>
            <a:r>
              <a:rPr lang="pl-PL" dirty="0"/>
              <a:t> doświadczeń, jak i spotkań osobistych. Członkowie sieci korzystają z własnych</a:t>
            </a:r>
          </a:p>
          <a:p>
            <a:pPr marL="0" indent="0">
              <a:buNone/>
            </a:pPr>
            <a:r>
              <a:rPr lang="pl-PL" dirty="0"/>
              <a:t> doświadczeń, ale mogą również sięgać po pomoc zewnętrznych ekspertów.</a:t>
            </a:r>
          </a:p>
          <a:p>
            <a:pPr marL="0" indent="0">
              <a:buNone/>
            </a:pPr>
            <a:r>
              <a:rPr lang="pl-PL" dirty="0"/>
              <a:t> Pracują pod kierunkiem koordynatora sieci współpracy i samokształcenia. 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sz="1200" dirty="0"/>
              <a:t>Źródło: PRZEWODNIK METODYCZNY DLA KOORDYNATORÓW SIECI WSPÓŁPRACY  I SAMOKSZTAŁCENIA  M. KOCUREK, I. SOŁTYSIŃSKA, M. ŚWIEŻY, I. WACHNA-SOSIN, materiały ORE, KRAKÓW 2012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96569"/>
            <a:ext cx="7327261" cy="145962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127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Cele sieci współpracy i samokształcenia: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wymiana doświadczeń między uczestnikami  </a:t>
            </a:r>
          </a:p>
          <a:p>
            <a:r>
              <a:rPr lang="pl-PL" dirty="0"/>
              <a:t>analiza dobrych praktyk stosowanych przez uczestników </a:t>
            </a:r>
          </a:p>
          <a:p>
            <a:r>
              <a:rPr lang="pl-PL" dirty="0"/>
              <a:t>pozyskiwanie metodycznego i merytorycznego wsparcia ekspertów </a:t>
            </a:r>
          </a:p>
          <a:p>
            <a:r>
              <a:rPr lang="pl-PL" dirty="0"/>
              <a:t>poszerzanie kompetencji uczestników </a:t>
            </a:r>
          </a:p>
          <a:p>
            <a:r>
              <a:rPr lang="pl-PL" dirty="0"/>
              <a:t>tworzenie nowych rozwiązań na potrzeby szkół uczestniczących w sieci</a:t>
            </a:r>
          </a:p>
          <a:p>
            <a:r>
              <a:rPr lang="pl-PL" dirty="0"/>
              <a:t> nawiązywanie kontaktów i współpracy pomiędzy szkołami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Źródło: PRZEWODNIK METODYCZNY DLA KOORDYNATORÓW SIECI WSPÓŁPRACY  I SAMOKSZTAŁCENIA  M. KOCUREK, I. SOŁTYSIŃSKA, M. ŚWIEŻY, I. WACHNA-SOSIN, materiały ORE, KRAKÓW 2012 </a:t>
            </a:r>
          </a:p>
          <a:p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83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42" y="-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3" y="-88012"/>
            <a:ext cx="10040358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u="sng" dirty="0"/>
              <a:t>Zadania placówek doskonalenia nauczycieli, poradni psychologiczno-pedagogicznych oraz bibliotek pedagogicznych w zakresie wspomagania szkół</a:t>
            </a:r>
          </a:p>
          <a:p>
            <a:pPr marL="0" indent="0">
              <a:buNone/>
            </a:pPr>
            <a:endParaRPr lang="pl-PL" sz="1100" u="sng" dirty="0"/>
          </a:p>
          <a:p>
            <a:pPr marL="0" indent="0">
              <a:buNone/>
            </a:pPr>
            <a:r>
              <a:rPr lang="pl-PL" dirty="0"/>
              <a:t>• Rozporządzenie Ministra Edukacji Narodowej z dnia 1 lutego 2013 r. w sprawie szczegółowych zasad działania publicznych poradni psychologiczno-pedagogicznych, w tym publicznych poradni specjalistycznych (Dz.U. z 2013 r. poz. 199). </a:t>
            </a:r>
          </a:p>
          <a:p>
            <a:pPr marL="0" indent="0">
              <a:buNone/>
            </a:pPr>
            <a:r>
              <a:rPr lang="pl-PL" dirty="0"/>
              <a:t>• Rozporządzenie Ministra Edukacji Narodowej z dnia 28 lutego 2013 r. w sprawie szczegółowych zasad działania publicznych bibliotek pedagogicznych (Dz.U. z 2013 r. poz. 369). </a:t>
            </a:r>
          </a:p>
          <a:p>
            <a:pPr marL="0" indent="0">
              <a:buNone/>
            </a:pPr>
            <a:r>
              <a:rPr lang="pl-PL" dirty="0"/>
              <a:t>• Rozporządzenie Ministra Edukacji Narodowej z dnia 19 listopada 2009 w sprawie placówek doskonalenia nauczycieli (Dz. U. nr 200 poz. 1537 z </a:t>
            </a:r>
            <a:r>
              <a:rPr lang="pl-PL" dirty="0" err="1"/>
              <a:t>póź</a:t>
            </a:r>
            <a:r>
              <a:rPr lang="pl-PL" dirty="0"/>
              <a:t>. zm.).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3" y="10897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9317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2EDBE5A3-FE48-42D1-A403-5D64312FF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1763"/>
            <a:ext cx="9144000" cy="523873"/>
          </a:xfrm>
        </p:spPr>
        <p:txBody>
          <a:bodyPr>
            <a:normAutofit/>
          </a:bodyPr>
          <a:lstStyle/>
          <a:p>
            <a:pPr algn="l"/>
            <a:r>
              <a:rPr lang="pl-PL" sz="1100" dirty="0"/>
              <a:t>Źródło: J. Wysocka, M. Hajdukiewicz „Zapewnianie jakości procesu wspomagania szkół w rozwoju”, materiały ORE, Warszawa 2015.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A67B56FF-4065-4DF3-BF53-2E67A242A3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981200" y="938073"/>
            <a:ext cx="8686800" cy="42587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74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/>
              <a:t>WSPOMAGANIE PRZEDSZKOLI, SZKÓŁ I PLACÓWEK OBEJMUJE:</a:t>
            </a:r>
          </a:p>
          <a:p>
            <a:pPr marL="0" indent="0">
              <a:buNone/>
            </a:pPr>
            <a:endParaRPr lang="pl-PL" sz="900" b="1" dirty="0"/>
          </a:p>
          <a:p>
            <a:r>
              <a:rPr lang="pl-PL" dirty="0"/>
              <a:t>pomoc w diagnozowaniu potrzeb przedszkola, szkoły lub placówki;</a:t>
            </a:r>
          </a:p>
          <a:p>
            <a:r>
              <a:rPr lang="pl-PL" dirty="0"/>
              <a:t>ustalenie sposobów działania prowadzących do zaspokojenia potrzeb przedszkola, szkoły lub placówki;</a:t>
            </a:r>
          </a:p>
          <a:p>
            <a:r>
              <a:rPr lang="pl-PL" dirty="0"/>
              <a:t>zaplanowanie form wspomagania i ich realizację;</a:t>
            </a:r>
          </a:p>
          <a:p>
            <a:r>
              <a:rPr lang="pl-PL" dirty="0"/>
              <a:t>wspólną ocenę efektów i opracowanie wniosków z realizacji zaplanowanych form </a:t>
            </a:r>
            <a:r>
              <a:rPr lang="pl-PL" dirty="0" smtClean="0"/>
              <a:t>wspomagania;</a:t>
            </a:r>
            <a:endParaRPr lang="pl-PL" dirty="0"/>
          </a:p>
          <a:p>
            <a:r>
              <a:rPr lang="pl-PL" dirty="0"/>
              <a:t>organizowanie i prowadzenie sieci współpracy i </a:t>
            </a:r>
            <a:r>
              <a:rPr lang="pl-PL" dirty="0" smtClean="0"/>
              <a:t>samokształcenia dla </a:t>
            </a:r>
            <a:r>
              <a:rPr lang="pl-PL" dirty="0"/>
              <a:t>nauczycieli (oraz dyrektorów szkół/przedszkoli)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837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42" y="-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7042" y="1312058"/>
            <a:ext cx="10649607" cy="44155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hlinkClick r:id="rId4"/>
              </a:rPr>
              <a:t>https://tiny.pl/tq28v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pic>
        <p:nvPicPr>
          <p:cNvPr id="4" name="Obraz 3">
            <a:hlinkClick r:id="rId4"/>
            <a:extLst>
              <a:ext uri="{FF2B5EF4-FFF2-40B4-BE49-F238E27FC236}">
                <a16:creationId xmlns:a16="http://schemas.microsoft.com/office/drawing/2014/main" xmlns="" id="{96E3D857-F99E-4822-8521-A9EB0D756D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3481" y="1991360"/>
            <a:ext cx="6825038" cy="345024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588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Realizator projektu:</a:t>
            </a:r>
            <a:r>
              <a:rPr lang="pl-PL" dirty="0"/>
              <a:t> Fundacja Rozwoju Demokracji Lokalnej Centrum Szkoleniowe w Łodzi.</a:t>
            </a:r>
          </a:p>
          <a:p>
            <a:r>
              <a:rPr lang="pl-PL" b="1" dirty="0"/>
              <a:t>Partner projektu:</a:t>
            </a:r>
            <a:r>
              <a:rPr lang="pl-PL" dirty="0"/>
              <a:t> Łódzkie Centrum Doskonalenia Nauczycieli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Kształcenia Praktycznego.</a:t>
            </a:r>
          </a:p>
          <a:p>
            <a:r>
              <a:rPr lang="pl-PL" b="1" dirty="0"/>
              <a:t>Cel główny projektu:</a:t>
            </a:r>
            <a:r>
              <a:rPr lang="pl-PL" dirty="0"/>
              <a:t> podniesienie kompetencji 170 (136K, 34M) pracowników systemu wspomagania pracy szkoły oraz trenerów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terenu woj. łódzkiego i mazowieckiego w zakresie wspomagania pracy szkół ukierunkowanego na rozwijanie kompetencji kluczowych uczniów poprzez wdrożenie programów szkoleniowo-doradczych wraz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obudową merytoryczną.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629619"/>
            <a:ext cx="7327261" cy="142657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7E2099CA-BB9C-410E-9B1C-13D4A191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867" y="5366072"/>
            <a:ext cx="10515600" cy="613410"/>
          </a:xfrm>
        </p:spPr>
        <p:txBody>
          <a:bodyPr>
            <a:normAutofit/>
          </a:bodyPr>
          <a:lstStyle/>
          <a:p>
            <a:r>
              <a:rPr lang="pl-PL" sz="1100" dirty="0"/>
              <a:t>Źródło: Metody i narzędzia ewaluacyjne, Librus.pl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ED7F8C9-B27D-4AB8-AFC1-68950C1FE0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796030" y="965061"/>
            <a:ext cx="4210050" cy="45111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978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Zadania dyrektora:</a:t>
            </a:r>
          </a:p>
          <a:p>
            <a:r>
              <a:rPr lang="pl-PL" dirty="0"/>
              <a:t>Inicjowanie i udział w diagnozie potrzeb.</a:t>
            </a:r>
          </a:p>
          <a:p>
            <a:r>
              <a:rPr lang="pl-PL" dirty="0"/>
              <a:t>Pozyskanie ekspertów.</a:t>
            </a:r>
          </a:p>
          <a:p>
            <a:r>
              <a:rPr lang="pl-PL" dirty="0"/>
              <a:t>Motywowanie nauczycieli.</a:t>
            </a:r>
          </a:p>
          <a:p>
            <a:r>
              <a:rPr lang="pl-PL" dirty="0"/>
              <a:t>Wspieranie zespołów zadaniowych.</a:t>
            </a:r>
          </a:p>
          <a:p>
            <a:r>
              <a:rPr lang="pl-PL" dirty="0"/>
              <a:t>Pomoc organizacyjna</a:t>
            </a:r>
          </a:p>
          <a:p>
            <a:r>
              <a:rPr lang="pl-PL" dirty="0"/>
              <a:t>Monitorowanie działań.</a:t>
            </a:r>
          </a:p>
          <a:p>
            <a:r>
              <a:rPr lang="pl-PL" dirty="0"/>
              <a:t>Włączenie oceny działań do ewaluacji wewnętrznej.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560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Zadania nauczycieli:</a:t>
            </a:r>
          </a:p>
          <a:p>
            <a:r>
              <a:rPr lang="pl-PL" dirty="0"/>
              <a:t>Współpraca w zakresie diagnozy potrzeb.</a:t>
            </a:r>
          </a:p>
          <a:p>
            <a:r>
              <a:rPr lang="pl-PL" dirty="0"/>
              <a:t>Dzielenie się doświadczeniami, prowadzenie zajęć otwartych i szkoleń.</a:t>
            </a:r>
          </a:p>
          <a:p>
            <a:r>
              <a:rPr lang="pl-PL" dirty="0"/>
              <a:t>Praca w sieci.</a:t>
            </a:r>
          </a:p>
          <a:p>
            <a:r>
              <a:rPr lang="pl-PL" dirty="0"/>
              <a:t>Wdrażanie nowych metod/koncepcji pracy.</a:t>
            </a:r>
          </a:p>
          <a:p>
            <a:r>
              <a:rPr lang="pl-PL" dirty="0"/>
              <a:t>Współpraca  w zespołach zadaniowych.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814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Zadania innych pracowników szkoły:</a:t>
            </a:r>
          </a:p>
          <a:p>
            <a:r>
              <a:rPr lang="pl-PL" dirty="0"/>
              <a:t>Występowanie w roli ekspertów.</a:t>
            </a:r>
          </a:p>
          <a:p>
            <a:r>
              <a:rPr lang="pl-PL" dirty="0"/>
              <a:t>Współpraca w zakresie tworzenia bazy dydaktycznej.</a:t>
            </a:r>
          </a:p>
          <a:p>
            <a:r>
              <a:rPr lang="pl-PL" dirty="0"/>
              <a:t>Udział w wybranych szkoleniach.</a:t>
            </a:r>
          </a:p>
          <a:p>
            <a:r>
              <a:rPr lang="pl-PL" dirty="0"/>
              <a:t>Współpraca w zakresie wdrażania wypracowanych koncepcji.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6070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Zadania ekspertów merytorycznych:</a:t>
            </a:r>
          </a:p>
          <a:p>
            <a:r>
              <a:rPr lang="pl-PL" dirty="0"/>
              <a:t>Przygotowanie i przeprowadzenie dostosowanych do potrzeb szkoły warsztatów i/lub innych zaplanowanych form szkoleniowych dla nauczycieli (konsultacji, wykładów itp.)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96569"/>
            <a:ext cx="7327261" cy="145962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206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6"/>
            <a:ext cx="10649607" cy="42939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Zadania specjalisty do spraw wspomagania:</a:t>
            </a:r>
          </a:p>
          <a:p>
            <a:r>
              <a:rPr lang="pl-PL" dirty="0"/>
              <a:t>Pomoc w diagnozowaniu problemów szkoły</a:t>
            </a:r>
          </a:p>
          <a:p>
            <a:r>
              <a:rPr lang="pl-PL" dirty="0"/>
              <a:t>Planowanie działań rozwojowych</a:t>
            </a:r>
          </a:p>
          <a:p>
            <a:r>
              <a:rPr lang="pl-PL" dirty="0"/>
              <a:t>Organizacja i realizacja zaplanowanych działań - wspólne wypracowanie</a:t>
            </a:r>
          </a:p>
          <a:p>
            <a:pPr marL="0" indent="0">
              <a:buNone/>
            </a:pPr>
            <a:r>
              <a:rPr lang="pl-PL" dirty="0"/>
              <a:t>    zasad wzajemnego uczenia się</a:t>
            </a:r>
          </a:p>
          <a:p>
            <a:r>
              <a:rPr lang="pl-PL" dirty="0"/>
              <a:t>Koordynowanie działań, pełnienie funkcji moderatora, doradcy </a:t>
            </a:r>
          </a:p>
          <a:p>
            <a:pPr marL="0" indent="0">
              <a:buNone/>
            </a:pPr>
            <a:r>
              <a:rPr lang="pl-PL" dirty="0"/>
              <a:t>    i inicjatora zmian</a:t>
            </a:r>
          </a:p>
          <a:p>
            <a:r>
              <a:rPr lang="pl-PL" dirty="0"/>
              <a:t>Dobór kompetentnych ekspertów</a:t>
            </a:r>
          </a:p>
          <a:p>
            <a:r>
              <a:rPr lang="pl-PL" dirty="0"/>
              <a:t>Monitorowanie procesu wspomagania</a:t>
            </a:r>
          </a:p>
          <a:p>
            <a:r>
              <a:rPr lang="pl-PL" dirty="0"/>
              <a:t>Ocena przeprowadzonych działań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994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3680"/>
            <a:ext cx="10649607" cy="390426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b="1" u="sng" dirty="0"/>
              <a:t>Na etapie diagnozy: </a:t>
            </a:r>
            <a:endParaRPr lang="pl-PL" u="sng" dirty="0"/>
          </a:p>
          <a:p>
            <a:pPr lvl="0"/>
            <a:r>
              <a:rPr lang="pl-PL" dirty="0"/>
              <a:t>przekazanie informacji na temat założeń procesu wspomagania,  </a:t>
            </a:r>
          </a:p>
          <a:p>
            <a:pPr lvl="0"/>
            <a:r>
              <a:rPr lang="pl-PL" dirty="0"/>
              <a:t>organizacja i prowadzenie spotkań z dyrektorem szkoły i radą pedagogiczną, </a:t>
            </a:r>
          </a:p>
          <a:p>
            <a:pPr lvl="0"/>
            <a:r>
              <a:rPr lang="pl-PL" dirty="0"/>
              <a:t>zapewnienie odpowiednich metod i narzędzi do diagnozy potrzeb szkoły,  </a:t>
            </a:r>
          </a:p>
          <a:p>
            <a:pPr lvl="0"/>
            <a:r>
              <a:rPr lang="pl-PL" dirty="0"/>
              <a:t>zbieranie i integracja danych o szkole,  </a:t>
            </a:r>
          </a:p>
          <a:p>
            <a:pPr lvl="0"/>
            <a:r>
              <a:rPr lang="pl-PL" dirty="0"/>
              <a:t>moderowanie spotkań z nauczycielami i zespołem ds. diagnozy,</a:t>
            </a:r>
          </a:p>
          <a:p>
            <a:pPr lvl="0"/>
            <a:r>
              <a:rPr lang="pl-PL" dirty="0"/>
              <a:t>bieżąca współpraca z dyrektorem i radą pedagogiczną w przeprowadzeniu diagnozy, </a:t>
            </a:r>
          </a:p>
          <a:p>
            <a:pPr lvl="0"/>
            <a:r>
              <a:rPr lang="pl-PL" dirty="0"/>
              <a:t>pomoc w określeniu priorytetów rozwojowych na podstawie zebranych informacji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769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0800" y="1280565"/>
            <a:ext cx="10167007" cy="4127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u="sng" dirty="0"/>
              <a:t>Na etapie planowania:</a:t>
            </a:r>
            <a:endParaRPr lang="pl-PL" u="sng" dirty="0"/>
          </a:p>
          <a:p>
            <a:pPr lvl="0"/>
            <a:r>
              <a:rPr lang="pl-PL" dirty="0"/>
              <a:t>koordynacja procesu planowania, </a:t>
            </a:r>
          </a:p>
          <a:p>
            <a:pPr lvl="0"/>
            <a:r>
              <a:rPr lang="pl-PL" dirty="0"/>
              <a:t>współpraca z dyrektorem i innymi osobami przy planowaniu wspomagania, </a:t>
            </a:r>
          </a:p>
          <a:p>
            <a:pPr lvl="0"/>
            <a:r>
              <a:rPr lang="pl-PL" dirty="0"/>
              <a:t>moderowanie pracą zespołu ds. planowania, </a:t>
            </a:r>
          </a:p>
          <a:p>
            <a:pPr lvl="0"/>
            <a:r>
              <a:rPr lang="pl-PL" dirty="0"/>
              <a:t>analiza wyników diagnozy i wykorzystanie ich w procesie planowania, </a:t>
            </a:r>
          </a:p>
          <a:p>
            <a:pPr lvl="0"/>
            <a:r>
              <a:rPr lang="pl-PL" dirty="0"/>
              <a:t>wspieranie zespołu ds. planowania w definiowaniu celów, zadań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efektów.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023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8880" y="1605280"/>
            <a:ext cx="10288927" cy="380266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Na etapie realizacji:</a:t>
            </a:r>
            <a:endParaRPr lang="pl-PL" dirty="0"/>
          </a:p>
          <a:p>
            <a:pPr lvl="0"/>
            <a:r>
              <a:rPr lang="pl-PL" dirty="0"/>
              <a:t>organizacja różnorodnych form doskonalenia, w tym współpraca </a:t>
            </a:r>
          </a:p>
          <a:p>
            <a:pPr marL="0" indent="0">
              <a:buNone/>
            </a:pPr>
            <a:r>
              <a:rPr lang="pl-PL" dirty="0"/>
              <a:t>  z zewnętrznymi ekspertami, </a:t>
            </a:r>
          </a:p>
          <a:p>
            <a:pPr lvl="0"/>
            <a:r>
              <a:rPr lang="pl-PL" dirty="0"/>
              <a:t>wspieranie nauczycieli w doskonaleniu ich warsztatu pracy. </a:t>
            </a:r>
          </a:p>
          <a:p>
            <a:pPr lvl="0"/>
            <a:r>
              <a:rPr lang="pl-PL" dirty="0"/>
              <a:t>bieżące konsultacje indywidualne i grupowe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74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3360"/>
            <a:ext cx="10649607" cy="392458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Proces wspomagania powinien zakończyć się </a:t>
            </a:r>
            <a:r>
              <a:rPr lang="pl-PL" b="1" dirty="0"/>
              <a:t>sprawozdaniem </a:t>
            </a:r>
          </a:p>
          <a:p>
            <a:pPr marL="0" indent="0" algn="ctr">
              <a:buNone/>
            </a:pPr>
            <a:r>
              <a:rPr lang="pl-PL" b="1" dirty="0"/>
              <a:t>z realizacji działań</a:t>
            </a:r>
            <a:r>
              <a:rPr lang="pl-PL" dirty="0"/>
              <a:t>. Może to być zadanie osoby wspomagającej </a:t>
            </a:r>
          </a:p>
          <a:p>
            <a:pPr marL="0" indent="0" algn="ctr">
              <a:buNone/>
            </a:pPr>
            <a:r>
              <a:rPr lang="pl-PL" dirty="0"/>
              <a:t>lub nauczycieli. Ważne, aby podsumowanie zostało przedstawione</a:t>
            </a:r>
          </a:p>
          <a:p>
            <a:pPr marL="0" indent="0" algn="ctr">
              <a:buNone/>
            </a:pPr>
            <a:r>
              <a:rPr lang="pl-PL" dirty="0"/>
              <a:t> radzie pedagogicznej. </a:t>
            </a:r>
          </a:p>
          <a:p>
            <a:pPr marL="0" indent="0" algn="ctr">
              <a:buNone/>
            </a:pPr>
            <a:r>
              <a:rPr lang="pl-PL" dirty="0"/>
              <a:t>Sprawozdanie stanowi podstawę do opracowania wspólnie </a:t>
            </a:r>
          </a:p>
          <a:p>
            <a:pPr marL="0" indent="0" algn="ctr">
              <a:buNone/>
            </a:pPr>
            <a:r>
              <a:rPr lang="pl-PL" dirty="0"/>
              <a:t>z dyrektorem i nauczycielami </a:t>
            </a:r>
            <a:r>
              <a:rPr lang="pl-PL" b="1" dirty="0"/>
              <a:t>rekomendacji</a:t>
            </a:r>
            <a:r>
              <a:rPr lang="pl-PL" dirty="0"/>
              <a:t>, wyznaczających obszar </a:t>
            </a:r>
          </a:p>
          <a:p>
            <a:pPr marL="0" indent="0" algn="ctr">
              <a:buNone/>
            </a:pPr>
            <a:r>
              <a:rPr lang="pl-PL" dirty="0"/>
              <a:t>i kierunek doskonalenia pracy w kolejnym roku szkolnym.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471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Formy wsparcia:</a:t>
            </a:r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Szkolenia i doradztwo </a:t>
            </a:r>
            <a:r>
              <a:rPr lang="pl-PL" dirty="0"/>
              <a:t>dla pracowników systemu wspomaganiach pracy szkoły oraz trenerów współpracujących z instytucjami wspomagania pracy szkoły z wybranej przez uczestnika kompetencji kluczowej – do wyboru przez uczestnika projektu 1 z 5 kompetencji kluczowych</a:t>
            </a:r>
          </a:p>
          <a:p>
            <a:r>
              <a:rPr lang="pl-PL" b="1" dirty="0"/>
              <a:t>Doradztwo</a:t>
            </a:r>
            <a:r>
              <a:rPr lang="pl-PL" dirty="0"/>
              <a:t> – każdy uczestnik projektu otrzyma wsparcie doradcze w postaci spotkań konsultacyjnych indywidualnych w postaci 18 godz. oraz zespołowego w postaci 18 godz. Celem doradztwa jest wspieranie uczestników szkoleń w prowadzeniu procesu wspomagania pracy szkoły. </a:t>
            </a:r>
          </a:p>
          <a:p>
            <a:r>
              <a:rPr lang="pl-PL" b="1" dirty="0"/>
              <a:t>Praca w sieci współpracy i samokształcenia</a:t>
            </a:r>
            <a:r>
              <a:rPr lang="pl-PL" dirty="0"/>
              <a:t> dająca możliwość stałej	     i długofalowej współpracy na platformie www.doskonaleniewsieci.pl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640636"/>
            <a:ext cx="7327261" cy="141555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8484"/>
            <a:ext cx="10649607" cy="438503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3600" b="1" dirty="0"/>
              <a:t>Wymagania państwa wobec </a:t>
            </a:r>
            <a:r>
              <a:rPr lang="pl-PL" sz="3600" b="1" dirty="0" smtClean="0"/>
              <a:t>szkół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Nowy model nadzoru opiera się na założeniu, że szkoła może zmieniać społeczeństwo, a odpowiednie działania państwa mogą motywować szkoły (i inne placówki oświatowe) do podejmowania wartościowych inicjatyw edukacyjnych. Zadecydowano więc, że państwo sformułuje wymagania wobec szkół i placówek. Wymagania te wyznaczają pożądany stan w systemie oświaty pokazując jego, uznane za kluczowe, cele i zadania, nie obejmując jednak wszystkich możliwych zagadnień związanych z różnymi obowiązkami szkół wobec uczniów i rodziców. Wskazują natomiast strategiczne i priorytetowe kierunki działań, które wiążą się z wyzwaniami stojącymi przed współczesnymi społeczeństwami. 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WYMAGANIA WOBEC SZKÓŁ PODSTAWOWYCH, GIMNAZJÓW, SZKÓŁ PONADGIMNAZJALNYCH, SZKÓŁ ARTYSTYCZNYCH, PLACÓWEK KSZTAŁCENIA USTAWICZNEGO, PLACÓWEK KSZTAŁCENIA PRAKTYCZNEGO ORAZ OŚRODKÓW DOKSZTAŁCANIA I DOSKONALENIA ZAWODOWEGO (od 11 sierpnia 2017r.)</a:t>
            </a: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 smtClean="0"/>
          </a:p>
          <a:p>
            <a:pPr algn="ctr"/>
            <a:r>
              <a:rPr lang="pl-PL" dirty="0" smtClean="0"/>
              <a:t>System </a:t>
            </a:r>
            <a:r>
              <a:rPr lang="pl-PL" dirty="0"/>
              <a:t>Ewaluacji Oświaty Nadzór Pedagogiczny, ewaluacja wewnętrzna: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>
                <a:hlinkClick r:id="rId4"/>
              </a:rPr>
              <a:t>https://tiny.pl/txxxj</a:t>
            </a: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algn="ctr"/>
            <a:r>
              <a:rPr lang="pl-PL" dirty="0" smtClean="0"/>
              <a:t>System </a:t>
            </a:r>
            <a:r>
              <a:rPr lang="pl-PL" dirty="0"/>
              <a:t>Ewaluacji Oświaty Nadzór Pedagogiczny, ewaluacja </a:t>
            </a:r>
            <a:r>
              <a:rPr lang="pl-PL" dirty="0" smtClean="0"/>
              <a:t>zewnętrzna:</a:t>
            </a:r>
          </a:p>
          <a:p>
            <a:pPr marL="0" indent="0" algn="ctr">
              <a:buNone/>
            </a:pPr>
            <a:r>
              <a:rPr lang="pl-PL" dirty="0">
                <a:hlinkClick r:id="rId5"/>
              </a:rPr>
              <a:t>https://tiny.pl/txxxl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797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EB77397C-109B-449C-B2BF-00DDB1E31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97294" y="1048403"/>
            <a:ext cx="8997413" cy="45704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41484"/>
            <a:ext cx="7327261" cy="151470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754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D3D9F1E-CA7C-4D10-8DA4-C96008527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27719" y="1114096"/>
            <a:ext cx="8936563" cy="45177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038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4E965B7-306A-47A2-A704-F24A7434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5310" y="1151356"/>
            <a:ext cx="10270813" cy="31835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838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3200" dirty="0"/>
              <a:t>SZKOLENIE  DLA TRENERÓW WSPOMAGANIA OŚWIATY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dirty="0"/>
              <a:t>W ZAKRESIE WSPOMAGANIA SZKÓŁ W </a:t>
            </a:r>
            <a:r>
              <a:rPr lang="pl-PL" sz="3200" dirty="0" smtClean="0"/>
              <a:t>ROZWOJU KOMPETENCJI MATEMATYCZNO-PRZYRODNICZYCH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dirty="0" smtClean="0"/>
              <a:t>–   </a:t>
            </a:r>
            <a:r>
              <a:rPr lang="pl-PL" sz="3200" dirty="0"/>
              <a:t>I ETAP EDUKACYJNY </a:t>
            </a:r>
          </a:p>
          <a:p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618602"/>
            <a:ext cx="7327261" cy="143758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x-none" b="1" dirty="0"/>
              <a:t>Cel ogólny: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Przygotowanie do procesowego wspomagania szkół w obszarach związanych z kształtowaniem kompetencji </a:t>
            </a:r>
            <a:r>
              <a:rPr lang="pl-PL" dirty="0" smtClean="0"/>
              <a:t>kluczowych, ze szczególnym uwzględnieniem kompetencji matematyczno-przyrodniczych.</a:t>
            </a:r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96569"/>
            <a:ext cx="7327261" cy="145962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5"/>
            <a:ext cx="10649607" cy="46134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b="1" dirty="0"/>
              <a:t>Cele szczegółowe:</a:t>
            </a:r>
            <a:endParaRPr lang="pl-PL" sz="3600" dirty="0"/>
          </a:p>
          <a:p>
            <a:pPr marL="0" indent="0">
              <a:buNone/>
            </a:pPr>
            <a:r>
              <a:rPr lang="pl-PL" sz="3600" dirty="0"/>
              <a:t>Uczestnik szkolenia: </a:t>
            </a:r>
          </a:p>
          <a:p>
            <a:pPr lvl="0"/>
            <a:r>
              <a:rPr lang="pl-PL" sz="3600" dirty="0"/>
              <a:t>charakteryzuje kompetencje kluczowe, rozumie ich rolę i znaczenie w procesie uczenia się przez całe życie oraz w przygotowaniu uczniów do </a:t>
            </a:r>
            <a:r>
              <a:rPr lang="pl-PL" sz="3600" dirty="0" smtClean="0"/>
              <a:t>życia społecznego i funkcjonowania w dorosłości; </a:t>
            </a:r>
            <a:endParaRPr lang="pl-PL" sz="3600" dirty="0"/>
          </a:p>
          <a:p>
            <a:pPr lvl="0"/>
            <a:r>
              <a:rPr lang="pl-PL" sz="3600" dirty="0"/>
              <a:t>uzasadnia potrzebę </a:t>
            </a:r>
            <a:r>
              <a:rPr lang="pl-PL" sz="3600" dirty="0" smtClean="0"/>
              <a:t>rozwoju kompetencji matematyczno-przyrodniczych i wpływ </a:t>
            </a:r>
            <a:r>
              <a:rPr lang="pl-PL" sz="3600" dirty="0"/>
              <a:t>procesu uczenia </a:t>
            </a:r>
            <a:r>
              <a:rPr lang="pl-PL" sz="3600" dirty="0" smtClean="0"/>
              <a:t>się - nauczania </a:t>
            </a:r>
            <a:r>
              <a:rPr lang="pl-PL" sz="3600" dirty="0"/>
              <a:t>na I etapie edukacyjnym na ich kształtowanie;  </a:t>
            </a:r>
          </a:p>
          <a:p>
            <a:pPr lvl="0"/>
            <a:r>
              <a:rPr lang="pl-PL" sz="3600" dirty="0"/>
              <a:t>wskazuje metody </a:t>
            </a:r>
            <a:r>
              <a:rPr lang="pl-PL" sz="3600" dirty="0" smtClean="0"/>
              <a:t>i techniki uczenia się/nauczania służące rozwijaniu kompetencji matematyczno- przyrodniczych i określa warunki służące ich realizacji  </a:t>
            </a:r>
            <a:r>
              <a:rPr lang="pl-PL" sz="3600" dirty="0"/>
              <a:t>na I etapie edukacyjnym; </a:t>
            </a:r>
          </a:p>
          <a:p>
            <a:pPr lvl="0"/>
            <a:r>
              <a:rPr lang="pl-PL" sz="3600" dirty="0"/>
              <a:t>zna założenia kompleksowego wspomagania szkół i zadania instytucji systemu wspomagania;  </a:t>
            </a:r>
          </a:p>
          <a:p>
            <a:pPr lvl="0"/>
            <a:r>
              <a:rPr lang="pl-PL" sz="3600" dirty="0"/>
              <a:t>prowadzi wspomaganie szkoły w zakresie kształtowania kompetencji kluczowych uczniów, wykorzystując wiedzę na temat metod i technik uczenia się/nauczania; </a:t>
            </a:r>
          </a:p>
          <a:p>
            <a:pPr lvl="0"/>
            <a:r>
              <a:rPr lang="pl-PL" sz="3600" dirty="0"/>
              <a:t>organizuje pracę zespołową nauczycieli w celu kształtowania kompetencji kluczowych uczniów; </a:t>
            </a:r>
          </a:p>
          <a:p>
            <a:pPr lvl="0"/>
            <a:r>
              <a:rPr lang="pl-PL" sz="3600" dirty="0"/>
              <a:t>określa swój potencjał zawodowy i planuje dalszy rozwój w roli osoby organizującej wspomaganie szkół.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6366" y="1280565"/>
            <a:ext cx="10481441" cy="444700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pl-PL" b="1" dirty="0" smtClean="0"/>
              <a:t>Tematy modułów:</a:t>
            </a:r>
            <a:endParaRPr lang="pl-PL" b="1" dirty="0"/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dirty="0" smtClean="0"/>
              <a:t>Moduł I. </a:t>
            </a:r>
            <a:r>
              <a:rPr lang="x-none" dirty="0" smtClean="0"/>
              <a:t>Wspomaganie </a:t>
            </a:r>
            <a:r>
              <a:rPr lang="x-none" dirty="0"/>
              <a:t>pracy szkoły- wprowadzenie do </a:t>
            </a:r>
            <a:r>
              <a:rPr lang="x-none" dirty="0" smtClean="0"/>
              <a:t>szkolenia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Moduł II. Rozwój </a:t>
            </a:r>
            <a:r>
              <a:rPr lang="pl-PL" dirty="0"/>
              <a:t>kompetencji kluczowych w procesie </a:t>
            </a:r>
            <a:r>
              <a:rPr lang="pl-PL" dirty="0" smtClean="0"/>
              <a:t>edukacji.</a:t>
            </a:r>
          </a:p>
          <a:p>
            <a:pPr marL="0" indent="0">
              <a:buNone/>
            </a:pPr>
            <a:r>
              <a:rPr lang="pl-PL" dirty="0" smtClean="0"/>
              <a:t>Moduł III</a:t>
            </a:r>
            <a:r>
              <a:rPr lang="pl-PL" dirty="0"/>
              <a:t>. Rozwój kompetencji matematyczno- przyrodniczych na I etapie edukacyjnym.</a:t>
            </a:r>
          </a:p>
          <a:p>
            <a:pPr marL="0" indent="0">
              <a:buNone/>
            </a:pPr>
            <a:r>
              <a:rPr lang="pl-PL" dirty="0" smtClean="0"/>
              <a:t>Moduł IV</a:t>
            </a:r>
            <a:r>
              <a:rPr lang="pl-PL" dirty="0"/>
              <a:t>. Proces uczenia się a rozwój kompetencji kluczowych.</a:t>
            </a:r>
          </a:p>
          <a:p>
            <a:pPr marL="0" indent="0">
              <a:buNone/>
            </a:pPr>
            <a:r>
              <a:rPr lang="pl-PL" dirty="0" smtClean="0"/>
              <a:t>Moduł V</a:t>
            </a:r>
            <a:r>
              <a:rPr lang="pl-PL" dirty="0"/>
              <a:t>. Strategie nauczania/uczenia się oraz formy pracy służące rozwojowi kompetencji matematyczno- przyrodniczych na I etapie edukacyjnym.</a:t>
            </a:r>
          </a:p>
          <a:p>
            <a:pPr marL="0" indent="0">
              <a:buNone/>
            </a:pPr>
            <a:r>
              <a:rPr lang="pl-PL" dirty="0" smtClean="0"/>
              <a:t>Moduł VI</a:t>
            </a:r>
            <a:r>
              <a:rPr lang="pl-PL" dirty="0"/>
              <a:t>. Metody pracy służące rozwijaniu kompetencji matematyczno-przyrodniczych </a:t>
            </a:r>
            <a:r>
              <a:rPr lang="pl-PL" dirty="0" smtClean="0"/>
              <a:t>na </a:t>
            </a:r>
            <a:r>
              <a:rPr lang="pl-PL" dirty="0"/>
              <a:t>I etapie edukacyjnym.</a:t>
            </a:r>
          </a:p>
          <a:p>
            <a:pPr marL="0" indent="0">
              <a:buNone/>
            </a:pPr>
            <a:r>
              <a:rPr lang="pl-PL" dirty="0" smtClean="0"/>
              <a:t>Moduł VII</a:t>
            </a:r>
            <a:r>
              <a:rPr lang="pl-PL" dirty="0"/>
              <a:t>. Środki dydaktyczne służące rozwijaniu kompetencji matematyczno-przyrodniczych na I etapie edukacyjnym.</a:t>
            </a:r>
          </a:p>
          <a:p>
            <a:pPr marL="0" indent="0">
              <a:buNone/>
            </a:pPr>
            <a:r>
              <a:rPr lang="pl-PL" dirty="0" smtClean="0"/>
              <a:t>Moduł VIII</a:t>
            </a:r>
            <a:r>
              <a:rPr lang="pl-PL" dirty="0"/>
              <a:t>. Wspomaganie pracy szkoły w zakresie rozwijania kompetencji matematyczno-przyrodniczych 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etapie edukacyjnym.</a:t>
            </a:r>
          </a:p>
          <a:p>
            <a:pPr marL="0" lvl="0" indent="0">
              <a:buNone/>
            </a:pPr>
            <a:r>
              <a:rPr lang="pl-PL" dirty="0" smtClean="0"/>
              <a:t>Moduł IX. </a:t>
            </a:r>
            <a:r>
              <a:rPr lang="x-none" dirty="0" smtClean="0"/>
              <a:t>Planowanie </a:t>
            </a:r>
            <a:r>
              <a:rPr lang="x-none" dirty="0"/>
              <a:t>rozwoju zawodowego uczestników szkolenia w zakresie wspomagania </a:t>
            </a:r>
            <a:r>
              <a:rPr lang="x-none" dirty="0" smtClean="0"/>
              <a:t>szkół</a:t>
            </a:r>
            <a:r>
              <a:rPr lang="pl-PL" dirty="0" smtClean="0"/>
              <a:t>.</a:t>
            </a:r>
            <a:r>
              <a:rPr lang="x-none" dirty="0" smtClean="0"/>
              <a:t>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INFORMACJE ORGANIZACYJNE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 trwania zajęć </a:t>
            </a:r>
            <a:endParaRPr lang="pl-PL" dirty="0"/>
          </a:p>
          <a:p>
            <a:pPr marL="0" indent="0"/>
            <a:r>
              <a:rPr lang="pl-PL" dirty="0"/>
              <a:t>Część stacjonarna </a:t>
            </a:r>
            <a:r>
              <a:rPr lang="pl-PL" b="1" dirty="0"/>
              <a:t>–  70 godzin dydaktycznych, </a:t>
            </a:r>
          </a:p>
          <a:p>
            <a:pPr marL="0" indent="0"/>
            <a:r>
              <a:rPr lang="pl-PL" dirty="0" smtClean="0"/>
              <a:t>Część </a:t>
            </a:r>
            <a:r>
              <a:rPr lang="pl-PL" dirty="0"/>
              <a:t>e-learningowa </a:t>
            </a:r>
            <a:r>
              <a:rPr lang="pl-PL" b="1" dirty="0"/>
              <a:t>–  20 godzin (4 zaliczenia)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Szkolenie odbywać się będzie w czasie dwóch zjazdów</a:t>
            </a:r>
          </a:p>
          <a:p>
            <a:r>
              <a:rPr lang="pl-PL" b="1" dirty="0" smtClean="0"/>
              <a:t>I </a:t>
            </a:r>
            <a:r>
              <a:rPr lang="pl-PL" b="1" dirty="0"/>
              <a:t>ZJAZD (3 dni, 30 godz.)  każdy dzień 10 godzin</a:t>
            </a:r>
            <a:endParaRPr lang="pl-PL" dirty="0"/>
          </a:p>
          <a:p>
            <a:r>
              <a:rPr lang="pl-PL" b="1" dirty="0"/>
              <a:t>II ZJAZD (4 dni, 40 godz.)  1 -3 dzień – po  10,5 godz. 4 dzień - 8,5 godz</a:t>
            </a:r>
            <a:r>
              <a:rPr lang="pl-PL" dirty="0"/>
              <a:t>.</a:t>
            </a:r>
            <a:r>
              <a:rPr lang="pl-PL" b="1" dirty="0"/>
              <a:t>	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42297" y="3851091"/>
            <a:ext cx="2619375" cy="1743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96569"/>
            <a:ext cx="7327261" cy="14596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0863" y="3553446"/>
            <a:ext cx="2750819" cy="20604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6789" y="3949039"/>
            <a:ext cx="2762250" cy="165735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301857" y="1026084"/>
            <a:ext cx="6726265" cy="233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szkolenia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zaplanowane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są </a:t>
            </a: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przerwy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obiadowa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( 60 minut) i kilka przerw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kawowych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 15 minut ( 4 x 15 minut). Przerwy organizuje trener zgodnie z organizacją szkolenia.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9139" y="1259678"/>
            <a:ext cx="2619375" cy="1743075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427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1737</Words>
  <Application>Microsoft Office PowerPoint</Application>
  <PresentationFormat>Panoramiczny</PresentationFormat>
  <Paragraphs>268</Paragraphs>
  <Slides>33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Motyw pakietu Office</vt:lpstr>
      <vt:lpstr>DOSKONALENIE TRENERÓW WSPOMAGANIA OŚWIATY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</vt:lpstr>
      <vt:lpstr>      </vt:lpstr>
      <vt:lpstr>      </vt:lpstr>
      <vt:lpstr>      </vt:lpstr>
      <vt:lpstr>Prezentacja programu PowerPoint</vt:lpstr>
      <vt:lpstr>Prezentacja programu PowerPoint</vt:lpstr>
      <vt:lpstr>   </vt:lpstr>
      <vt:lpstr>     </vt:lpstr>
      <vt:lpstr>      DOSKONALENIE TRENERÓW WSPOMAGANIA OŚWIATY  POWR.02.10.00-00-7015/17</vt:lpstr>
      <vt:lpstr>      </vt:lpstr>
      <vt:lpstr>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59</cp:revision>
  <dcterms:created xsi:type="dcterms:W3CDTF">2018-12-02T13:14:09Z</dcterms:created>
  <dcterms:modified xsi:type="dcterms:W3CDTF">2019-01-21T15:49:17Z</dcterms:modified>
</cp:coreProperties>
</file>